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6" r:id="rId2"/>
    <p:sldId id="358" r:id="rId3"/>
    <p:sldId id="371" r:id="rId4"/>
    <p:sldId id="372" r:id="rId5"/>
    <p:sldId id="360" r:id="rId6"/>
    <p:sldId id="365" r:id="rId7"/>
    <p:sldId id="363" r:id="rId8"/>
    <p:sldId id="367" r:id="rId9"/>
    <p:sldId id="366" r:id="rId10"/>
    <p:sldId id="368" r:id="rId11"/>
    <p:sldId id="369" r:id="rId12"/>
    <p:sldId id="373" r:id="rId13"/>
    <p:sldId id="370" r:id="rId14"/>
    <p:sldId id="362" r:id="rId15"/>
    <p:sldId id="297" r:id="rId16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8">
          <p15:clr>
            <a:srgbClr val="A4A3A4"/>
          </p15:clr>
        </p15:guide>
        <p15:guide id="2" pos="37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3C8"/>
    <a:srgbClr val="FF2F2F"/>
    <a:srgbClr val="124A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04" autoAdjust="0"/>
    <p:restoredTop sz="96757" autoAdjust="0"/>
  </p:normalViewPr>
  <p:slideViewPr>
    <p:cSldViewPr>
      <p:cViewPr varScale="1">
        <p:scale>
          <a:sx n="111" d="100"/>
          <a:sy n="111" d="100"/>
        </p:scale>
        <p:origin x="108" y="198"/>
      </p:cViewPr>
      <p:guideLst>
        <p:guide orient="horz" pos="2258"/>
        <p:guide pos="37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9C869B-4E6D-4609-9A47-34E4B8558683}" type="datetimeFigureOut">
              <a:rPr lang="zh-CN" altLang="en-US" smtClean="0"/>
              <a:t>2019/8/29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3F875-6694-48BD-B4E6-D937FF28601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81F3FE1F-B908-452B-837C-D2E471D1D39B}" type="datetimeFigureOut">
              <a:rPr lang="zh-CN" altLang="en-US"/>
              <a:t>2019/8/29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EC2B89F-BA4A-4623-90A0-F95E4926B701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C2B89F-BA4A-4623-90A0-F95E4926B70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66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AC63356-BB31-48FE-8237-814151E1A72F}" type="slidenum">
              <a:rPr lang="zh-CN" altLang="en-US" smtClean="0">
                <a:latin typeface="Arial" panose="020B0604020202020204" pitchFamily="34" charset="0"/>
              </a:rPr>
              <a:t>15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9"/>
          <p:cNvSpPr>
            <a:spLocks noChangeArrowheads="1"/>
          </p:cNvSpPr>
          <p:nvPr/>
        </p:nvSpPr>
        <p:spPr bwMode="auto">
          <a:xfrm>
            <a:off x="844550" y="527050"/>
            <a:ext cx="10399713" cy="53975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grpSp>
        <p:nvGrpSpPr>
          <p:cNvPr id="5" name="Group 8"/>
          <p:cNvGrpSpPr/>
          <p:nvPr userDrawn="1"/>
        </p:nvGrpSpPr>
        <p:grpSpPr bwMode="auto">
          <a:xfrm>
            <a:off x="0" y="0"/>
            <a:ext cx="869950" cy="873125"/>
            <a:chOff x="0" y="672"/>
            <a:chExt cx="1806" cy="1989"/>
          </a:xfrm>
        </p:grpSpPr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359" y="2256"/>
              <a:ext cx="366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1081" y="1066"/>
              <a:ext cx="359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8" name="Rectangle 11"/>
            <p:cNvSpPr>
              <a:spLocks noChangeArrowheads="1"/>
            </p:cNvSpPr>
            <p:nvPr userDrawn="1"/>
          </p:nvSpPr>
          <p:spPr bwMode="auto">
            <a:xfrm>
              <a:off x="1437" y="672"/>
              <a:ext cx="369" cy="401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9" name="Rectangle 12"/>
            <p:cNvSpPr>
              <a:spLocks noChangeArrowheads="1"/>
            </p:cNvSpPr>
            <p:nvPr userDrawn="1"/>
          </p:nvSpPr>
          <p:spPr bwMode="auto">
            <a:xfrm>
              <a:off x="718" y="2256"/>
              <a:ext cx="369" cy="4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" name="Rectangle 13"/>
            <p:cNvSpPr>
              <a:spLocks noChangeArrowheads="1"/>
            </p:cNvSpPr>
            <p:nvPr userDrawn="1"/>
          </p:nvSpPr>
          <p:spPr bwMode="auto">
            <a:xfrm>
              <a:off x="1437" y="1066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1" name="Rectangle 14"/>
            <p:cNvSpPr>
              <a:spLocks noChangeArrowheads="1"/>
            </p:cNvSpPr>
            <p:nvPr userDrawn="1"/>
          </p:nvSpPr>
          <p:spPr bwMode="auto">
            <a:xfrm>
              <a:off x="718" y="1464"/>
              <a:ext cx="369" cy="398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2" name="Rectangle 15"/>
            <p:cNvSpPr>
              <a:spLocks noChangeArrowheads="1"/>
            </p:cNvSpPr>
            <p:nvPr userDrawn="1"/>
          </p:nvSpPr>
          <p:spPr bwMode="auto">
            <a:xfrm>
              <a:off x="0" y="1464"/>
              <a:ext cx="369" cy="3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3" name="Rectangle 16"/>
            <p:cNvSpPr>
              <a:spLocks noChangeArrowheads="1"/>
            </p:cNvSpPr>
            <p:nvPr userDrawn="1"/>
          </p:nvSpPr>
          <p:spPr bwMode="auto">
            <a:xfrm>
              <a:off x="1081" y="1464"/>
              <a:ext cx="359" cy="3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4" name="Rectangle 17"/>
            <p:cNvSpPr>
              <a:spLocks noChangeArrowheads="1"/>
            </p:cNvSpPr>
            <p:nvPr userDrawn="1"/>
          </p:nvSpPr>
          <p:spPr bwMode="auto">
            <a:xfrm>
              <a:off x="359" y="1858"/>
              <a:ext cx="366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5" name="Rectangle 18"/>
            <p:cNvSpPr>
              <a:spLocks noChangeArrowheads="1"/>
            </p:cNvSpPr>
            <p:nvPr userDrawn="1"/>
          </p:nvSpPr>
          <p:spPr bwMode="auto">
            <a:xfrm>
              <a:off x="718" y="1858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8449" name="Rectangle 17"/>
          <p:cNvSpPr>
            <a:spLocks noGrp="1" noChangeArrowheads="1"/>
          </p:cNvSpPr>
          <p:nvPr>
            <p:ph type="ctrTitle"/>
          </p:nvPr>
        </p:nvSpPr>
        <p:spPr>
          <a:xfrm>
            <a:off x="624418" y="1628775"/>
            <a:ext cx="10847916" cy="1295400"/>
          </a:xfrm>
        </p:spPr>
        <p:txBody>
          <a:bodyPr/>
          <a:lstStyle>
            <a:lvl1pPr algn="ctr">
              <a:defRPr sz="4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8450" name="Rectangle 18"/>
          <p:cNvSpPr>
            <a:spLocks noGrp="1" noChangeArrowheads="1"/>
          </p:cNvSpPr>
          <p:nvPr>
            <p:ph type="subTitle" idx="1"/>
          </p:nvPr>
        </p:nvSpPr>
        <p:spPr>
          <a:xfrm>
            <a:off x="624418" y="3357563"/>
            <a:ext cx="10847916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3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7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18" name="Rectangle 1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pic>
        <p:nvPicPr>
          <p:cNvPr id="19" name="Picture 20" descr="hust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7589" y="88911"/>
            <a:ext cx="852886" cy="62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1214" y="212868"/>
            <a:ext cx="950786" cy="3631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0F7BC1-3954-4ABA-82C4-89EED6D29364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692150"/>
            <a:ext cx="2743200" cy="59055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692150"/>
            <a:ext cx="8026400" cy="5905500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CF7858-8930-4F8B-9B76-F78F08A2E6D3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7183" y="612505"/>
            <a:ext cx="8352367" cy="647700"/>
          </a:xfrm>
        </p:spPr>
        <p:txBody>
          <a:bodyPr/>
          <a:lstStyle>
            <a:lvl1pPr>
              <a:defRPr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5000"/>
              </a:lnSpc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25000"/>
              </a:lnSpc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25000"/>
              </a:lnSpc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5000"/>
              </a:lnSpc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5000"/>
              </a:lnSpc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38731-E2DB-4284-83ED-693138A841F5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872BD1-4115-40EF-AC16-4F78C210B7EE}" type="slidenum">
              <a:rPr lang="en-US" altLang="zh-CN"/>
              <a:t>‹#›</a:t>
            </a:fld>
            <a:endParaRPr lang="en-US" altLang="zh-CN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484314"/>
            <a:ext cx="5384800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484314"/>
            <a:ext cx="5384800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18BA0-78C2-4878-B309-D87751AAF878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80709B-F1A9-4DDF-BAC3-C10F1E547466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0B37E2-86D8-4345-9335-8919582BF1E7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CF971-EC33-4ABE-AB76-D3A335D3D65D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A983AB-76D1-4FAA-9778-901A3E151048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2616F8-A403-4595-BEE4-4C8CD619BDCC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14006" y="6451828"/>
            <a:ext cx="3860800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 eaLnBrk="1" hangingPunct="1"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312958" y="6451828"/>
            <a:ext cx="2844800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69DFE80-C737-4FBC-B4CA-FAAEE69D1050}" type="slidenum">
              <a:rPr lang="en-US" altLang="zh-CN" smtClean="0"/>
              <a:t>‹#›</a:t>
            </a:fld>
            <a:endParaRPr lang="en-US" altLang="zh-CN" dirty="0"/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07183" y="612505"/>
            <a:ext cx="83518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64528"/>
            <a:ext cx="3719736" cy="40617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1033" name="Rectangle 19"/>
          <p:cNvSpPr>
            <a:spLocks noChangeArrowheads="1"/>
          </p:cNvSpPr>
          <p:nvPr/>
        </p:nvSpPr>
        <p:spPr bwMode="auto">
          <a:xfrm>
            <a:off x="844550" y="527050"/>
            <a:ext cx="10399713" cy="53975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 sz="2400">
              <a:latin typeface="Times New Roman" panose="02020603050405020304" pitchFamily="18" charset="0"/>
            </a:endParaRPr>
          </a:p>
        </p:txBody>
      </p:sp>
      <p:grpSp>
        <p:nvGrpSpPr>
          <p:cNvPr id="1032" name="Group 8"/>
          <p:cNvGrpSpPr/>
          <p:nvPr userDrawn="1"/>
        </p:nvGrpSpPr>
        <p:grpSpPr bwMode="auto">
          <a:xfrm>
            <a:off x="0" y="0"/>
            <a:ext cx="869950" cy="873125"/>
            <a:chOff x="0" y="672"/>
            <a:chExt cx="1806" cy="1989"/>
          </a:xfrm>
        </p:grpSpPr>
        <p:sp>
          <p:nvSpPr>
            <p:cNvPr id="22" name="Rectangle 9"/>
            <p:cNvSpPr>
              <a:spLocks noChangeArrowheads="1"/>
            </p:cNvSpPr>
            <p:nvPr userDrawn="1"/>
          </p:nvSpPr>
          <p:spPr bwMode="auto">
            <a:xfrm>
              <a:off x="359" y="2256"/>
              <a:ext cx="366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3" name="Rectangle 10"/>
            <p:cNvSpPr>
              <a:spLocks noChangeArrowheads="1"/>
            </p:cNvSpPr>
            <p:nvPr userDrawn="1"/>
          </p:nvSpPr>
          <p:spPr bwMode="auto">
            <a:xfrm>
              <a:off x="1081" y="1066"/>
              <a:ext cx="359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4" name="Rectangle 11"/>
            <p:cNvSpPr>
              <a:spLocks noChangeArrowheads="1"/>
            </p:cNvSpPr>
            <p:nvPr userDrawn="1"/>
          </p:nvSpPr>
          <p:spPr bwMode="auto">
            <a:xfrm>
              <a:off x="1437" y="672"/>
              <a:ext cx="369" cy="401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5" name="Rectangle 12"/>
            <p:cNvSpPr>
              <a:spLocks noChangeArrowheads="1"/>
            </p:cNvSpPr>
            <p:nvPr userDrawn="1"/>
          </p:nvSpPr>
          <p:spPr bwMode="auto">
            <a:xfrm>
              <a:off x="718" y="2256"/>
              <a:ext cx="369" cy="4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6" name="Rectangle 13"/>
            <p:cNvSpPr>
              <a:spLocks noChangeArrowheads="1"/>
            </p:cNvSpPr>
            <p:nvPr userDrawn="1"/>
          </p:nvSpPr>
          <p:spPr bwMode="auto">
            <a:xfrm>
              <a:off x="1437" y="1066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7" name="Rectangle 14"/>
            <p:cNvSpPr>
              <a:spLocks noChangeArrowheads="1"/>
            </p:cNvSpPr>
            <p:nvPr userDrawn="1"/>
          </p:nvSpPr>
          <p:spPr bwMode="auto">
            <a:xfrm>
              <a:off x="718" y="1464"/>
              <a:ext cx="369" cy="398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8" name="Rectangle 15"/>
            <p:cNvSpPr>
              <a:spLocks noChangeArrowheads="1"/>
            </p:cNvSpPr>
            <p:nvPr userDrawn="1"/>
          </p:nvSpPr>
          <p:spPr bwMode="auto">
            <a:xfrm>
              <a:off x="0" y="1464"/>
              <a:ext cx="369" cy="3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29" name="Rectangle 16"/>
            <p:cNvSpPr>
              <a:spLocks noChangeArrowheads="1"/>
            </p:cNvSpPr>
            <p:nvPr userDrawn="1"/>
          </p:nvSpPr>
          <p:spPr bwMode="auto">
            <a:xfrm>
              <a:off x="1081" y="1464"/>
              <a:ext cx="359" cy="3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30" name="Rectangle 17"/>
            <p:cNvSpPr>
              <a:spLocks noChangeArrowheads="1"/>
            </p:cNvSpPr>
            <p:nvPr userDrawn="1"/>
          </p:nvSpPr>
          <p:spPr bwMode="auto">
            <a:xfrm>
              <a:off x="359" y="1858"/>
              <a:ext cx="366" cy="405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31" name="Rectangle 18"/>
            <p:cNvSpPr>
              <a:spLocks noChangeArrowheads="1"/>
            </p:cNvSpPr>
            <p:nvPr userDrawn="1"/>
          </p:nvSpPr>
          <p:spPr bwMode="auto">
            <a:xfrm>
              <a:off x="718" y="1858"/>
              <a:ext cx="369" cy="4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pic>
        <p:nvPicPr>
          <p:cNvPr id="2" name="Picture 20" descr="hust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7589" y="88911"/>
            <a:ext cx="862362" cy="63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图片 3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642" y="226540"/>
            <a:ext cx="950786" cy="3631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99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20574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56777" y="2493203"/>
            <a:ext cx="10847916" cy="1871663"/>
          </a:xfrm>
        </p:spPr>
        <p:txBody>
          <a:bodyPr/>
          <a:lstStyle/>
          <a:p>
            <a:r>
              <a:rPr lang="zh-CN" altLang="en-US" sz="5400" dirty="0"/>
              <a:t>微机原理 实验六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03152"/>
              </p:ext>
            </p:extLst>
          </p:nvPr>
        </p:nvGraphicFramePr>
        <p:xfrm>
          <a:off x="3777644" y="4545981"/>
          <a:ext cx="420491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49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4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baseline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潘子晴 周展科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51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2019.08.29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1C3FB-BF38-4E70-ACB3-B917A4B0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读取</a:t>
            </a:r>
            <a:r>
              <a:rPr lang="en-US" altLang="zh-CN" dirty="0"/>
              <a:t>LM75B</a:t>
            </a:r>
            <a:r>
              <a:rPr lang="zh-CN" altLang="en-US" dirty="0"/>
              <a:t>温度显示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0043424-D7FD-462B-B86A-E9542945D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0" y="1260205"/>
            <a:ext cx="7678364" cy="475072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17075A-EC12-4C1A-802E-CE67FBBE48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10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90CA29-97EE-4CC0-A7B6-B32EC10A36B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38541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A6A284-1DD6-42A7-970B-AF4F259C5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设计思路和配置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08C7BE-F84E-4E99-9663-A39104D15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IIC</a:t>
            </a:r>
            <a:r>
              <a:rPr lang="zh-CN" altLang="en-US" dirty="0"/>
              <a:t>通信过程：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主设备发送开始信号，并写入从设备地址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开始接收从设备发送的信息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从设备每发送一个</a:t>
            </a:r>
            <a:r>
              <a:rPr lang="en-US" altLang="zh-CN" dirty="0"/>
              <a:t>8</a:t>
            </a:r>
            <a:r>
              <a:rPr lang="zh-CN" altLang="en-US" dirty="0"/>
              <a:t>位的数字，就会发送一个</a:t>
            </a:r>
            <a:r>
              <a:rPr lang="en-US" altLang="zh-CN" dirty="0"/>
              <a:t>ACK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主设备根据是否收到</a:t>
            </a:r>
            <a:r>
              <a:rPr lang="en-US" altLang="zh-CN" dirty="0"/>
              <a:t>ACK</a:t>
            </a:r>
            <a:r>
              <a:rPr lang="zh-CN" altLang="en-US" dirty="0"/>
              <a:t>信号来判断是否接收完一个数据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根据相应公式将收到的数据转换成温度值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A221FF-17C6-4636-B8B2-29D3CF99DC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11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36C4AA-0D2A-44FD-9361-CB2D2FBD551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38345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87105-B9BA-4084-8183-0DD201A60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2BCDB06-D0DD-4BD1-AFAF-FF81E905C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9696" y="188640"/>
            <a:ext cx="5328592" cy="6669359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3B26F3-896C-4DA8-A00B-79601C51C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12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D04823-6A58-466E-9D36-ADCA6769EF4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06558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D5528-29F4-4353-A4F9-BED305B6A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触摸点灯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7C30D875-4AB8-4BC4-A32D-2AC71BB32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9868" y="1396909"/>
            <a:ext cx="7836532" cy="484858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F19FFE-DFA1-4841-95B7-C5A5E04591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838731-E2DB-4284-83ED-693138A841F5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0F7D6F-843E-48CB-82E9-1003276E40D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华中科技大学 电信学院 点团队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8658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所遇问题及解决方案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14</a:t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607183" y="1299348"/>
            <a:ext cx="11393473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通信过程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一开始无法理解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IIC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通信，后来将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PDF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中的步骤一步步拆分写成函数，需要的时候在调用（模拟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触摸按键</a:t>
            </a: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ADC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变化比较小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5000"/>
              </a:lnSpc>
              <a:spcBef>
                <a:spcPct val="20000"/>
              </a:spcBef>
              <a:buClr>
                <a:schemeClr val="bg2"/>
              </a:buClr>
              <a:buSzPct val="75000"/>
            </a:pPr>
            <a:r>
              <a:rPr lang="en-US" altLang="zh-CN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</a:t>
            </a:r>
            <a:r>
              <a:rPr lang="zh-CN" altLang="en-US" sz="24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手潮湿一点时变化较大</a:t>
            </a:r>
            <a:endParaRPr lang="en-US" altLang="zh-CN" sz="2400" spc="3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822008" y="873760"/>
            <a:ext cx="8121650" cy="6477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6000"/>
              <a:t>Q&amp;A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2636838"/>
            <a:ext cx="10972800" cy="1655762"/>
          </a:xfrm>
        </p:spPr>
        <p:txBody>
          <a:bodyPr/>
          <a:lstStyle/>
          <a:p>
            <a:pPr marL="0" indent="0" algn="ctr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4800"/>
              <a:t>谢 谢！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15</a:t>
            </a:fld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内容概要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效果展示</a:t>
            </a:r>
            <a:endParaRPr lang="en-US" altLang="zh-CN" sz="2800" dirty="0"/>
          </a:p>
          <a:p>
            <a:r>
              <a:rPr lang="en-US" altLang="zh-CN" sz="2800" dirty="0"/>
              <a:t>ADC</a:t>
            </a:r>
            <a:r>
              <a:rPr lang="zh-CN" altLang="en-US" sz="2800" dirty="0"/>
              <a:t>读取电压</a:t>
            </a:r>
          </a:p>
          <a:p>
            <a:r>
              <a:rPr lang="en-US" altLang="zh-CN" sz="2800" dirty="0"/>
              <a:t>EEPROM</a:t>
            </a:r>
            <a:r>
              <a:rPr lang="zh-CN" altLang="en-US" sz="2800" dirty="0"/>
              <a:t>读写及掉电保护测试</a:t>
            </a:r>
            <a:endParaRPr lang="en-US" altLang="zh-CN" sz="2800" dirty="0"/>
          </a:p>
          <a:p>
            <a:r>
              <a:rPr lang="en-US" altLang="zh-CN" sz="2800" dirty="0"/>
              <a:t>IIC</a:t>
            </a:r>
            <a:r>
              <a:rPr lang="zh-CN" altLang="en-US" sz="2800" dirty="0"/>
              <a:t>读取</a:t>
            </a:r>
            <a:r>
              <a:rPr lang="en-US" altLang="zh-CN" sz="2800" dirty="0"/>
              <a:t>LM75</a:t>
            </a:r>
            <a:r>
              <a:rPr lang="zh-CN" altLang="en-US" sz="2800" dirty="0"/>
              <a:t>代码</a:t>
            </a:r>
            <a:endParaRPr lang="en-US" altLang="zh-CN" sz="2800" dirty="0"/>
          </a:p>
          <a:p>
            <a:r>
              <a:rPr lang="zh-CN" altLang="en-US" sz="2800" dirty="0"/>
              <a:t>触摸点灯</a:t>
            </a:r>
            <a:endParaRPr lang="en-US" altLang="zh-CN" sz="2800" dirty="0"/>
          </a:p>
          <a:p>
            <a:r>
              <a:rPr lang="zh-CN" altLang="en-US" sz="2800" dirty="0"/>
              <a:t>所遇问题</a:t>
            </a:r>
          </a:p>
          <a:p>
            <a:r>
              <a:rPr lang="zh-CN" altLang="en-US" sz="2800" dirty="0"/>
              <a:t>改进方案</a:t>
            </a:r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2</a:t>
            </a:fld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4E6853-A34E-41DB-BB4B-3F997127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  <a:r>
              <a:rPr lang="en-US" altLang="zh-CN" dirty="0"/>
              <a:t>-</a:t>
            </a:r>
            <a:r>
              <a:rPr lang="zh-CN" altLang="en-US" dirty="0"/>
              <a:t>温度检测</a:t>
            </a:r>
          </a:p>
        </p:txBody>
      </p:sp>
      <p:pic>
        <p:nvPicPr>
          <p:cNvPr id="6" name="VID_20190829_165951">
            <a:hlinkClick r:id="" action="ppaction://media"/>
            <a:extLst>
              <a:ext uri="{FF2B5EF4-FFF2-40B4-BE49-F238E27FC236}">
                <a16:creationId xmlns:a16="http://schemas.microsoft.com/office/drawing/2014/main" id="{8F07D93E-E261-4E78-A2E8-5975D173FB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5925" y="1298575"/>
            <a:ext cx="9090025" cy="511333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CCA671-05CA-4E05-BB14-644EA12DFD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3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DECDB9-40F0-4F7A-8CB9-9497283187D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35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069C68-3851-43DE-A62B-FB48FD5E2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  <a:r>
              <a:rPr lang="en-US" altLang="zh-CN" dirty="0"/>
              <a:t>-</a:t>
            </a:r>
            <a:r>
              <a:rPr lang="zh-CN" altLang="en-US" dirty="0"/>
              <a:t>触摸检测</a:t>
            </a:r>
          </a:p>
        </p:txBody>
      </p:sp>
      <p:pic>
        <p:nvPicPr>
          <p:cNvPr id="6" name="VID_20190829_164411">
            <a:hlinkClick r:id="" action="ppaction://media"/>
            <a:extLst>
              <a:ext uri="{FF2B5EF4-FFF2-40B4-BE49-F238E27FC236}">
                <a16:creationId xmlns:a16="http://schemas.microsoft.com/office/drawing/2014/main" id="{C24E54F4-9DB7-4CD4-A475-3BC9596AA7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5925" y="1298575"/>
            <a:ext cx="9090025" cy="5113338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6F6099-EC88-42FA-8599-E9E2A80B1A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E046F3-8A87-42C6-A06D-FF6829D05AA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5718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整体设计思路及配置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5</a:t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dirty="0"/>
              <a:t>PORTA</a:t>
            </a:r>
            <a:r>
              <a:rPr lang="zh-CN" altLang="en-US" dirty="0"/>
              <a:t>控制数码管二极管位</a:t>
            </a:r>
          </a:p>
          <a:p>
            <a:r>
              <a:rPr lang="en-US" altLang="zh-CN" dirty="0">
                <a:sym typeface="+mn-ea"/>
              </a:rPr>
              <a:t>PORTC</a:t>
            </a:r>
            <a:r>
              <a:rPr lang="zh-CN" altLang="en-US" dirty="0">
                <a:sym typeface="+mn-ea"/>
              </a:rPr>
              <a:t>低四位控制片选位</a:t>
            </a:r>
            <a:endParaRPr lang="en-US" altLang="zh-CN" dirty="0">
              <a:sym typeface="+mn-ea"/>
            </a:endParaRPr>
          </a:p>
          <a:p>
            <a:r>
              <a:rPr lang="zh-CN" altLang="en-US" dirty="0"/>
              <a:t>以列表存储共阳数码管的段码</a:t>
            </a:r>
            <a:endParaRPr lang="en-US" altLang="zh-CN" dirty="0"/>
          </a:p>
          <a:p>
            <a:r>
              <a:rPr lang="en-US" altLang="zh-CN" dirty="0"/>
              <a:t>Timer0</a:t>
            </a:r>
            <a:r>
              <a:rPr lang="zh-CN" altLang="en-US" dirty="0"/>
              <a:t>设置四个数码管刷新时间</a:t>
            </a:r>
            <a:endParaRPr lang="en-US" altLang="zh-CN" dirty="0"/>
          </a:p>
          <a:p>
            <a:r>
              <a:rPr lang="en-US" altLang="zh-CN" dirty="0"/>
              <a:t>RB0-RB3</a:t>
            </a:r>
            <a:r>
              <a:rPr lang="zh-CN" altLang="en-US" dirty="0"/>
              <a:t>为键盘扫描</a:t>
            </a:r>
            <a:endParaRPr lang="en-US" altLang="zh-CN" dirty="0"/>
          </a:p>
          <a:p>
            <a:r>
              <a:rPr lang="en-US" altLang="zh-CN" dirty="0"/>
              <a:t>ADC</a:t>
            </a:r>
            <a:r>
              <a:rPr lang="zh-CN" altLang="en-US" dirty="0"/>
              <a:t>选择</a:t>
            </a:r>
            <a:r>
              <a:rPr lang="en-US" altLang="zh-CN" dirty="0"/>
              <a:t>RB5</a:t>
            </a:r>
            <a:r>
              <a:rPr lang="zh-CN" altLang="en-US" dirty="0"/>
              <a:t>作为输入</a:t>
            </a:r>
            <a:endParaRPr lang="en-US" altLang="zh-CN" dirty="0"/>
          </a:p>
          <a:p>
            <a:r>
              <a:rPr lang="en-US" altLang="zh-CN" dirty="0"/>
              <a:t>IIC_SDA</a:t>
            </a:r>
            <a:r>
              <a:rPr lang="zh-CN" altLang="en-US" dirty="0"/>
              <a:t>、</a:t>
            </a:r>
            <a:r>
              <a:rPr lang="en-US" altLang="zh-CN" dirty="0"/>
              <a:t>IIC_SLK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ADC</a:t>
            </a:r>
            <a:r>
              <a:rPr lang="zh-CN" altLang="en-US" dirty="0"/>
              <a:t>测量</a:t>
            </a:r>
            <a:r>
              <a:rPr lang="en-US" altLang="zh-CN" dirty="0"/>
              <a:t>VDD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D2DE7063-FC70-4E0E-BD28-208E5CAB0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1584" y="1412777"/>
            <a:ext cx="7827789" cy="46085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ADC</a:t>
            </a:r>
            <a:r>
              <a:rPr lang="zh-CN" altLang="en-US" dirty="0"/>
              <a:t>设计思路及配置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7</a:t>
            </a:fld>
            <a:endParaRPr lang="en-US" altLang="zh-CN"/>
          </a:p>
        </p:txBody>
      </p:sp>
      <p:sp>
        <p:nvSpPr>
          <p:cNvPr id="7" name="内容占位符 2"/>
          <p:cNvSpPr>
            <a:spLocks noGrp="1"/>
          </p:cNvSpPr>
          <p:nvPr/>
        </p:nvSpPr>
        <p:spPr>
          <a:xfrm>
            <a:off x="607183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dirty="0"/>
              <a:t>配置</a:t>
            </a:r>
            <a:r>
              <a:rPr lang="en-US" altLang="zh-CN" dirty="0"/>
              <a:t>AD</a:t>
            </a:r>
            <a:r>
              <a:rPr lang="zh-CN" altLang="en-US" dirty="0"/>
              <a:t>的三个寄存器，根据需要选择</a:t>
            </a:r>
            <a:endParaRPr lang="en-US" altLang="zh-CN" dirty="0"/>
          </a:p>
          <a:p>
            <a:r>
              <a:rPr lang="zh-CN" altLang="en-US" dirty="0"/>
              <a:t>参考电压（</a:t>
            </a:r>
            <a:r>
              <a:rPr lang="en-US" altLang="zh-CN" dirty="0"/>
              <a:t>FVR</a:t>
            </a:r>
            <a:r>
              <a:rPr lang="zh-CN" altLang="en-US" dirty="0"/>
              <a:t>或者</a:t>
            </a:r>
            <a:r>
              <a:rPr lang="en-US" altLang="zh-CN" dirty="0"/>
              <a:t>VDD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ADC</a:t>
            </a:r>
            <a:r>
              <a:rPr lang="zh-CN" altLang="en-US" dirty="0"/>
              <a:t>精度（</a:t>
            </a:r>
            <a:r>
              <a:rPr lang="en-US" altLang="zh-CN" dirty="0"/>
              <a:t>12</a:t>
            </a:r>
            <a:r>
              <a:rPr lang="zh-CN" altLang="en-US" dirty="0"/>
              <a:t>位或者</a:t>
            </a:r>
            <a:r>
              <a:rPr lang="en-US" altLang="zh-CN" dirty="0"/>
              <a:t>10</a:t>
            </a:r>
            <a:r>
              <a:rPr lang="zh-CN" altLang="en-US" dirty="0"/>
              <a:t>位）</a:t>
            </a:r>
            <a:endParaRPr lang="en-US" altLang="zh-CN" dirty="0"/>
          </a:p>
          <a:p>
            <a:r>
              <a:rPr lang="zh-CN" altLang="en-US" dirty="0"/>
              <a:t>数据排列方式（左对齐或者右对齐）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可以直接得到</a:t>
            </a:r>
            <a:r>
              <a:rPr lang="en-US" altLang="zh-CN" dirty="0"/>
              <a:t>12</a:t>
            </a:r>
            <a:r>
              <a:rPr lang="zh-CN" altLang="en-US" dirty="0"/>
              <a:t>位或</a:t>
            </a:r>
            <a:r>
              <a:rPr lang="en-US" altLang="zh-CN" dirty="0"/>
              <a:t>10</a:t>
            </a:r>
            <a:r>
              <a:rPr lang="zh-CN" altLang="en-US" dirty="0"/>
              <a:t>位二进制数字，也可以换算成与参考电压对应的电压实际值</a:t>
            </a:r>
            <a:endParaRPr lang="en-US" altLang="zh-CN" dirty="0"/>
          </a:p>
          <a:p>
            <a:r>
              <a:rPr lang="zh-CN" altLang="en-US" dirty="0"/>
              <a:t>数码管显示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  <a:p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/>
        </p:nvSpPr>
        <p:spPr>
          <a:xfrm>
            <a:off x="752598" y="1299348"/>
            <a:ext cx="11249457" cy="51133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18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6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lnSpc>
                <a:spcPct val="125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4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602B9-6F8E-4F1C-B864-AC1C6CC24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EEPROM</a:t>
            </a:r>
            <a:r>
              <a:rPr lang="zh-CN" altLang="en-US" dirty="0"/>
              <a:t>掉电保护测试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C3A1EC9-DEBA-47D9-AFCD-C28E5E007D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0" y="1196752"/>
            <a:ext cx="8411495" cy="5204323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7F1E0F-BB55-4711-BB1E-074034C37A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E0989A-E069-4556-9398-662ACA0CFDE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41546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EEPROM</a:t>
            </a:r>
            <a:r>
              <a:rPr lang="zh-CN" altLang="en-US" dirty="0"/>
              <a:t>设计思路及配置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E838731-E2DB-4284-83ED-693138A841F5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华中科技大学 电信学院 点团队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6060C5-A042-4E79-84F4-5AEF74F8D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读入键值，将键盘读入的值写入</a:t>
            </a:r>
            <a:r>
              <a:rPr lang="en-US" altLang="zh-CN" dirty="0"/>
              <a:t>EEPROM</a:t>
            </a:r>
            <a:r>
              <a:rPr lang="zh-CN" altLang="en-US" dirty="0"/>
              <a:t>中</a:t>
            </a:r>
            <a:endParaRPr lang="en-US" altLang="zh-CN" dirty="0"/>
          </a:p>
          <a:p>
            <a:r>
              <a:rPr lang="zh-CN" altLang="en-US" dirty="0"/>
              <a:t>将读入的键值显示在数码管上</a:t>
            </a:r>
            <a:endParaRPr lang="en-US" altLang="zh-CN" dirty="0"/>
          </a:p>
          <a:p>
            <a:r>
              <a:rPr lang="zh-CN" altLang="en-US" dirty="0"/>
              <a:t>断电（拔插</a:t>
            </a:r>
            <a:r>
              <a:rPr lang="en-US" altLang="zh-CN" dirty="0"/>
              <a:t>VDD</a:t>
            </a:r>
            <a:r>
              <a:rPr lang="zh-CN" altLang="en-US" dirty="0"/>
              <a:t>连接线）</a:t>
            </a:r>
            <a:endParaRPr lang="en-US" altLang="zh-CN" dirty="0"/>
          </a:p>
          <a:p>
            <a:r>
              <a:rPr lang="zh-CN" altLang="en-US" dirty="0"/>
              <a:t>读取</a:t>
            </a:r>
            <a:r>
              <a:rPr lang="en-US" altLang="zh-CN" dirty="0"/>
              <a:t>EEPROM</a:t>
            </a:r>
            <a:r>
              <a:rPr lang="zh-CN" altLang="en-US" dirty="0"/>
              <a:t>中的数字并打印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博士答辩模板</Template>
  <TotalTime>427</TotalTime>
  <Words>301</Words>
  <Application>Microsoft Office PowerPoint</Application>
  <PresentationFormat>宽屏</PresentationFormat>
  <Paragraphs>85</Paragraphs>
  <Slides>15</Slides>
  <Notes>6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宋体</vt:lpstr>
      <vt:lpstr>微软雅黑</vt:lpstr>
      <vt:lpstr>Arial</vt:lpstr>
      <vt:lpstr>Calibri</vt:lpstr>
      <vt:lpstr>Times New Roman</vt:lpstr>
      <vt:lpstr>Wingdings</vt:lpstr>
      <vt:lpstr>Pixel</vt:lpstr>
      <vt:lpstr>微机原理 实验六</vt:lpstr>
      <vt:lpstr>内容概要</vt:lpstr>
      <vt:lpstr>效果展示-温度检测</vt:lpstr>
      <vt:lpstr>效果展示-触摸检测</vt:lpstr>
      <vt:lpstr>整体设计思路及配置</vt:lpstr>
      <vt:lpstr>ADC测量VDD</vt:lpstr>
      <vt:lpstr>ADC设计思路及配置</vt:lpstr>
      <vt:lpstr>EEPROM掉电保护测试</vt:lpstr>
      <vt:lpstr>EEPROM设计思路及配置</vt:lpstr>
      <vt:lpstr>IIC读取LM75B温度显示</vt:lpstr>
      <vt:lpstr>IIC设计思路和配置</vt:lpstr>
      <vt:lpstr>PowerPoint 演示文稿</vt:lpstr>
      <vt:lpstr>触摸点灯</vt:lpstr>
      <vt:lpstr>所遇问题及解决方案</vt:lpstr>
      <vt:lpstr>Q&amp;A</vt:lpstr>
    </vt:vector>
  </TitlesOfParts>
  <Company>wliu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ELWG学期研发工作汇报模板</dc:title>
  <dc:creator>黑晓军</dc:creator>
  <cp:lastModifiedBy>Kamukura Izuru</cp:lastModifiedBy>
  <cp:revision>934</cp:revision>
  <dcterms:created xsi:type="dcterms:W3CDTF">2006-05-03T02:09:00Z</dcterms:created>
  <dcterms:modified xsi:type="dcterms:W3CDTF">2019-08-29T11:13:52Z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2052-11.1.0.8976</vt:lpwstr>
  </property>
</Properties>
</file>

<file path=docProps/thumbnail.jpeg>
</file>